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16"/>
  </p:handoutMasterIdLst>
  <p:sldIdLst>
    <p:sldId id="256" r:id="rId3"/>
    <p:sldId id="257" r:id="rId4"/>
    <p:sldId id="267" r:id="rId6"/>
    <p:sldId id="258" r:id="rId7"/>
    <p:sldId id="261" r:id="rId8"/>
    <p:sldId id="268" r:id="rId9"/>
    <p:sldId id="262" r:id="rId10"/>
    <p:sldId id="269" r:id="rId11"/>
    <p:sldId id="266" r:id="rId12"/>
    <p:sldId id="270" r:id="rId13"/>
    <p:sldId id="264" r:id="rId14"/>
    <p:sldId id="265" r:id="rId15"/>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84"/>
        <p:guide pos="28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9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90204" pitchFamily="34" charset="0"/>
              </a:rPr>
            </a:fld>
            <a:endParaRPr lang="zh-CN" altLang="en-US">
              <a:latin typeface="Arial" panose="020B060402020209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9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90204" pitchFamily="34" charset="0"/>
              </a:rPr>
            </a:fld>
            <a:endParaRPr lang="zh-CN" altLang="en-US">
              <a:latin typeface="Arial" panose="020B060402020209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9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9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9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9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90204" pitchFamily="34" charset="0"/>
        <a:ea typeface="+mn-ea"/>
        <a:cs typeface="+mn-cs"/>
      </a:defRPr>
    </a:lvl1pPr>
    <a:lvl2pPr marL="457200" algn="l" defTabSz="914400" rtl="0" eaLnBrk="1" latinLnBrk="0" hangingPunct="1">
      <a:defRPr sz="1200" kern="1200">
        <a:solidFill>
          <a:schemeClr val="tx1"/>
        </a:solidFill>
        <a:latin typeface="Arial" panose="020B0604020202090204" pitchFamily="34" charset="0"/>
        <a:ea typeface="+mn-ea"/>
        <a:cs typeface="+mn-cs"/>
      </a:defRPr>
    </a:lvl2pPr>
    <a:lvl3pPr marL="914400" algn="l" defTabSz="914400" rtl="0" eaLnBrk="1" latinLnBrk="0" hangingPunct="1">
      <a:defRPr sz="1200" kern="1200">
        <a:solidFill>
          <a:schemeClr val="tx1"/>
        </a:solidFill>
        <a:latin typeface="Arial" panose="020B0604020202090204" pitchFamily="34" charset="0"/>
        <a:ea typeface="+mn-ea"/>
        <a:cs typeface="+mn-cs"/>
      </a:defRPr>
    </a:lvl3pPr>
    <a:lvl4pPr marL="1371600" algn="l" defTabSz="914400" rtl="0" eaLnBrk="1" latinLnBrk="0" hangingPunct="1">
      <a:defRPr sz="1200" kern="1200">
        <a:solidFill>
          <a:schemeClr val="tx1"/>
        </a:solidFill>
        <a:latin typeface="Arial" panose="020B0604020202090204" pitchFamily="34" charset="0"/>
        <a:ea typeface="+mn-ea"/>
        <a:cs typeface="+mn-cs"/>
      </a:defRPr>
    </a:lvl4pPr>
    <a:lvl5pPr marL="1828800" algn="l" defTabSz="914400" rtl="0" eaLnBrk="1" latinLnBrk="0" hangingPunct="1">
      <a:defRPr sz="1200" kern="1200">
        <a:solidFill>
          <a:schemeClr val="tx1"/>
        </a:solidFill>
        <a:latin typeface="Arial" panose="020B060402020209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It’s the outline notes for project presentations.</a:t>
            </a:r>
            <a:endParaRPr lang="en-US" altLang="zh-CN"/>
          </a:p>
          <a:p>
            <a:endParaRPr lang="en-US" altLang="zh-CN"/>
          </a:p>
          <a:p>
            <a:r>
              <a:rPr lang="en-US" altLang="zh-CN"/>
              <a:t>State the purpose of the analysis: I want to study the relationship between coffee ratings and various factors through the coffee rating dataset, and in the process present the findings clearly through data cleaning, data visualisation</a:t>
            </a:r>
            <a:endParaRPr lang="en-US" altLang="zh-CN"/>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 encountered so many difficulties, the first and foremost is the use of github, in the classroom learning after a holiday feel almost forgotten TT, in the beginning spent a lot of time very clumsy operation, but after continuous attempts to constantly modify to be able to finish (although only I think...) </a:t>
            </a:r>
            <a:endParaRPr lang="en-US" altLang="zh-CN"/>
          </a:p>
          <a:p>
            <a:endParaRPr lang="en-US" altLang="zh-CN"/>
          </a:p>
          <a:p>
            <a:r>
              <a:rPr lang="en-US" altLang="zh-CN"/>
              <a:t>In the data cleaning section, determining missing values and whether the data type is standard or not is also a point where I hit a wall. </a:t>
            </a:r>
            <a:endParaRPr lang="en-US" altLang="zh-CN"/>
          </a:p>
          <a:p>
            <a:endParaRPr lang="en-US" altLang="zh-CN"/>
          </a:p>
          <a:p>
            <a:r>
              <a:rPr lang="en-US" altLang="zh-CN"/>
              <a:t>In the future, I think it's important to work on my familiarity with operations through practice, and to learn git and use it effectively to track my code development with comments.</a:t>
            </a:r>
            <a:endParaRPr lang="en-US" altLang="zh-CN">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This dataset is a subset of the Coffee Quality Database and contains coffee rating data from the Coffee Quality Institute (CQI).</a:t>
            </a:r>
            <a:endParaRPr lang="en-US" altLang="zh-CN"/>
          </a:p>
          <a:p>
            <a:endParaRPr lang="en-US" altLang="zh-CN"/>
          </a:p>
          <a:p>
            <a:r>
              <a:rPr lang="en-US" altLang="zh-CN"/>
              <a:t>1. Describe where the dataset comes from: Tidy Tuesday's 2020 -07-07 coffee rating dataset</a:t>
            </a:r>
            <a:endParaRPr lang="en-US" altLang="zh-CN"/>
          </a:p>
          <a:p>
            <a:endParaRPr lang="en-US" altLang="zh-CN"/>
          </a:p>
          <a:p>
            <a:r>
              <a:rPr lang="en-US" altLang="zh-CN"/>
              <a:t>2. Describe what the dataset contains: Coffee quality rating data, covering multi-dimensional information from bean cultivation, processing to quality assessment, including basic information about the bean, rating dimensions (e.g. Flavour, Acidity, etc.).</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GB">
                <a:sym typeface="+mn-ea"/>
              </a:rPr>
              <a:t>This slide explains </a:t>
            </a:r>
            <a:r>
              <a:rPr lang="en-US" altLang="zh-CN"/>
              <a:t>Why </a:t>
            </a:r>
            <a:r>
              <a:rPr lang="en-US" altLang="zh-CN"/>
              <a:t>i choose to research coffee ratings</a:t>
            </a:r>
            <a:endParaRPr lang="en-US" altLang="zh-CN"/>
          </a:p>
          <a:p>
            <a:endParaRPr lang="en-US" altLang="zh-CN"/>
          </a:p>
          <a:p>
            <a:r>
              <a:rPr lang="en-US" altLang="zh-CN"/>
              <a:t>1. By studying the influencing factors of high scores coffee, it is conducive to improving coffee quality, increasing market competitiveness, meeting diversified consumer demands, promoting industrial upgrading and facilitating sustainable agricultural development</a:t>
            </a:r>
            <a:endParaRPr lang="en-US" altLang="zh-CN"/>
          </a:p>
          <a:p>
            <a:endParaRPr lang="en-US" altLang="zh-CN"/>
          </a:p>
          <a:p>
            <a:r>
              <a:rPr lang="en-US" altLang="zh-CN"/>
              <a:t>2. Fairtrade coffee promotes sustainable development through better trading conditions for coffee bean growers, reduces labour exploitation such as the use of child or forced labour and promotes market transparency</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The histogram illustrates the overall distributional characteristics of the rating data (concentration trend, dispersion and skewness).</a:t>
            </a:r>
            <a:endParaRPr lang="en-US" altLang="zh-CN"/>
          </a:p>
          <a:p>
            <a:endParaRPr lang="en-US" altLang="zh-CN"/>
          </a:p>
          <a:p>
            <a:r>
              <a:rPr lang="en-US" altLang="zh-CN"/>
              <a:t>2. The results show that the data are mainly concentrated in the high score range (around 80) indicating that the data sample is highly rated and that the dataset is skewed towards high-quality coffees, reflecting the overall high-quality trend in the coffee market. </a:t>
            </a:r>
            <a:endParaRPr lang="en-US" altLang="zh-CN"/>
          </a:p>
          <a:p>
            <a:endParaRPr lang="en-US" altLang="zh-CN"/>
          </a:p>
          <a:p>
            <a:r>
              <a:rPr lang="en-US" altLang="zh-CN"/>
              <a:t>3. Provide contextual support for analysing relationships between variables (e.g. ratings in relation to altitude, country or type).</a:t>
            </a:r>
            <a:endParaRPr lang="en-US" altLang="zh-CN"/>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This histogram shows the characteristics of the data distribution for the two coffee species.</a:t>
            </a:r>
            <a:endParaRPr lang="en-US" altLang="zh-CN"/>
          </a:p>
          <a:p>
            <a:r>
              <a:rPr lang="en-US" altLang="zh-CN"/>
              <a:t>-Arabica has a significantly larger number of samples than Robusta, dominating the blue part of the histogram, with the data concentrated around 80 points, showing a clear single-peaked distribution.</a:t>
            </a:r>
            <a:endParaRPr lang="en-US" altLang="zh-CN"/>
          </a:p>
          <a:p>
            <a:r>
              <a:rPr lang="en-US" altLang="zh-CN"/>
              <a:t>-Robusta has a very low sample size, as evidenced by the orange bars being almost ignored on the scoring axis. The data range is low, distributed between 70-80 scores, with small sample sizes.</a:t>
            </a:r>
            <a:endParaRPr lang="en-US" altLang="zh-CN"/>
          </a:p>
          <a:p>
            <a:endParaRPr lang="en-US" altLang="zh-CN"/>
          </a:p>
          <a:p>
            <a:r>
              <a:rPr lang="en-US" altLang="zh-CN"/>
              <a:t>2. Arabica's ratings are generally higher than Robusta's, with a more concentrated distribution, reflecting the market positioning of Arabica coffee as a premium coffee, and Robusta does not dominate the speciality ratings dataset.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This scatterplot shows that most data points are concentrated at low altitudes (&lt;3000 m), with a few anomalies occurring at very high altitudes (&gt;100,000 m) (possibly an error in data entry).</a:t>
            </a:r>
            <a:endParaRPr lang="en-US" altLang="zh-CN"/>
          </a:p>
          <a:p>
            <a:endParaRPr lang="en-US" altLang="zh-CN"/>
          </a:p>
          <a:p>
            <a:r>
              <a:rPr lang="en-US" altLang="zh-CN"/>
              <a:t>2. </a:t>
            </a:r>
            <a:r>
              <a:rPr lang="en-US" altLang="zh-CN"/>
              <a:t>Did not show a clear trend and there was no clear correlation between altitude and ratings.</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data points are very dense in the lower altitude (0-3000 m) regions, but the regression line does not show a significant slope, which shows that the relationship between scores and altitude is weak in these regions.</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Characteristics of the distribution of rating countries: </a:t>
            </a:r>
            <a:endParaRPr lang="en-US" altLang="zh-CN"/>
          </a:p>
          <a:p>
            <a:r>
              <a:rPr lang="en-US" altLang="zh-CN"/>
              <a:t>- High: These countries produce mainly high-quality Arabica coffee, with favourable growing conditions (e.g. climate, altitude, etc.) and extensive production experience. </a:t>
            </a:r>
            <a:endParaRPr lang="en-US" altLang="zh-CN"/>
          </a:p>
          <a:p>
            <a:r>
              <a:rPr lang="en-US" altLang="zh-CN"/>
              <a:t>-Medium: these countries may produce both Arabica and Robusta coffees, and their coffee ratings fluctuate considerably. </a:t>
            </a:r>
            <a:endParaRPr lang="en-US" altLang="zh-CN"/>
          </a:p>
          <a:p>
            <a:r>
              <a:rPr lang="en-US" altLang="zh-CN"/>
              <a:t>-Low: these countries have lower ratings or smaller data samples. </a:t>
            </a:r>
            <a:endParaRPr lang="en-US" altLang="zh-CN"/>
          </a:p>
          <a:p>
            <a:endParaRPr lang="en-US" altLang="zh-CN"/>
          </a:p>
          <a:p>
            <a:r>
              <a:rPr lang="en-US" altLang="zh-CN"/>
              <a:t>2. Global distribution of coffee cultivation: the countries covered by the data are concentrated in the tropical regions, which corresponds to the main geographical distribution of coffee cultivation worldwide. Some non-tropical regions (e.g. Northern Europe, Russia) have no data coverage due to lack of coffee cultivation.</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Correlation between rating and flavour: 0.84, indicating that the flavour of the coffee has a significant effect on the rating.This means that higher ratings usually correspond to better flavour performance, which is a key factor in coffee rating.</a:t>
            </a:r>
            <a:endParaRPr lang="en-US" altLang="zh-CN"/>
          </a:p>
          <a:p>
            <a:endParaRPr lang="en-US" altLang="zh-CN"/>
          </a:p>
          <a:p>
            <a:r>
              <a:rPr lang="en-US" altLang="zh-CN"/>
              <a:t>2. Correlation between rating and acidity: 0.71, indicating that acidity also plays an important role in coffee rating.</a:t>
            </a:r>
            <a:endParaRPr lang="en-US" altLang="zh-CN"/>
          </a:p>
          <a:p>
            <a:r>
              <a:rPr lang="en-US" altLang="zh-CN"/>
              <a:t>This indicates that proper acidity will enhance the taste of the coffee and lead to higher coffee ratings.</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90204" pitchFamily="34" charset="0"/>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9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90204" pitchFamily="34" charset="0"/>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Arial" panose="020B0604020202090204" pitchFamily="34" charset="0"/>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Arial" panose="020B0604020202090204" pitchFamily="34" charset="0"/>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Arial" panose="020B0604020202090204" pitchFamily="34" charset="0"/>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Arial" panose="020B0604020202090204" pitchFamily="34" charset="0"/>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Arial" panose="020B0604020202090204" pitchFamily="34" charset="0"/>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Arial" panose="020B0604020202090204" pitchFamily="34" charset="0"/>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28700" y="1748419"/>
            <a:ext cx="7016832" cy="7509881"/>
            <a:chOff x="0" y="0"/>
            <a:chExt cx="1087091" cy="1163477"/>
          </a:xfrm>
        </p:grpSpPr>
        <p:sp>
          <p:nvSpPr>
            <p:cNvPr id="3" name="Freeform 3"/>
            <p:cNvSpPr/>
            <p:nvPr/>
          </p:nvSpPr>
          <p:spPr>
            <a:xfrm>
              <a:off x="0" y="0"/>
              <a:ext cx="1087091" cy="1163477"/>
            </a:xfrm>
            <a:custGeom>
              <a:avLst/>
              <a:gdLst/>
              <a:ahLst/>
              <a:cxnLst/>
              <a:rect l="l" t="t" r="r" b="b"/>
              <a:pathLst>
                <a:path w="1087091" h="1163477">
                  <a:moveTo>
                    <a:pt x="0" y="0"/>
                  </a:moveTo>
                  <a:lnTo>
                    <a:pt x="1087091" y="0"/>
                  </a:lnTo>
                  <a:lnTo>
                    <a:pt x="1087091" y="1163477"/>
                  </a:lnTo>
                  <a:lnTo>
                    <a:pt x="0" y="1163477"/>
                  </a:lnTo>
                  <a:close/>
                </a:path>
              </a:pathLst>
            </a:custGeom>
            <a:blipFill>
              <a:blip r:embed="rId1"/>
              <a:stretch>
                <a:fillRect t="-20076" b="-20075"/>
              </a:stretch>
            </a:blipFill>
          </p:spPr>
        </p:sp>
      </p:grpSp>
      <p:sp>
        <p:nvSpPr>
          <p:cNvPr id="12" name="TextBox 12"/>
          <p:cNvSpPr txBox="1"/>
          <p:nvPr/>
        </p:nvSpPr>
        <p:spPr>
          <a:xfrm>
            <a:off x="8839200" y="2400300"/>
            <a:ext cx="8446770" cy="2123440"/>
          </a:xfrm>
          <a:prstGeom prst="rect">
            <a:avLst/>
          </a:prstGeom>
        </p:spPr>
        <p:txBody>
          <a:bodyPr wrap="square" lIns="0" tIns="0" rIns="0" bIns="0" rtlCol="0" anchor="t">
            <a:spAutoFit/>
          </a:bodyPr>
          <a:lstStyle/>
          <a:p>
            <a:pPr algn="l">
              <a:lnSpc>
                <a:spcPts val="16560"/>
              </a:lnSpc>
            </a:pPr>
            <a:r>
              <a:rPr lang="en-US" sz="80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COFFEE RATING</a:t>
            </a:r>
            <a:endParaRPr lang="en-US" sz="80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sp>
        <p:nvSpPr>
          <p:cNvPr id="14" name="文本框 13"/>
          <p:cNvSpPr txBox="1"/>
          <p:nvPr/>
        </p:nvSpPr>
        <p:spPr>
          <a:xfrm>
            <a:off x="9753600" y="7505700"/>
            <a:ext cx="7433310" cy="412750"/>
          </a:xfrm>
          <a:prstGeom prst="rect">
            <a:avLst/>
          </a:prstGeom>
        </p:spPr>
        <p:txBody>
          <a:bodyPr wrap="square" lIns="0" tIns="0" rIns="0" bIns="0" rtlCol="0" anchor="t">
            <a:noAutofit/>
          </a:bodyPr>
          <a:lstStyle/>
          <a:p>
            <a:pPr lvl="0" algn="just">
              <a:lnSpc>
                <a:spcPts val="2520"/>
              </a:lnSpc>
              <a:buClrTx/>
              <a:buSzTx/>
              <a:buFontTx/>
            </a:pPr>
            <a:r>
              <a:rPr lang="en-US" sz="3600">
                <a:solidFill>
                  <a:srgbClr val="000000"/>
                </a:solidFill>
                <a:latin typeface="Arial" panose="020B0604020202090204" pitchFamily="34" charset="0"/>
                <a:ea typeface="Arial" panose="020B0604020202090204" pitchFamily="34" charset="0"/>
                <a:cs typeface="Arial" panose="020B0604020202090204" pitchFamily="34" charset="0"/>
                <a:sym typeface="+mn-ea"/>
              </a:rPr>
              <a:t>P</a:t>
            </a:r>
            <a:r>
              <a:rPr lang="en-US" sz="3600">
                <a:solidFill>
                  <a:srgbClr val="000000"/>
                </a:solidFill>
                <a:latin typeface="Arial" panose="020B0604020202090204" pitchFamily="34" charset="0"/>
                <a:ea typeface="Arial" panose="020B0604020202090204" pitchFamily="34" charset="0"/>
                <a:cs typeface="Arial" panose="020B0604020202090204" pitchFamily="34" charset="0"/>
                <a:sym typeface="+mn-ea"/>
              </a:rPr>
              <a:t>resentation by </a:t>
            </a:r>
            <a:r>
              <a:rPr lang="en-US" sz="3600">
                <a:solidFill>
                  <a:srgbClr val="000000"/>
                </a:solidFill>
                <a:latin typeface="Arial" panose="020B0604020202090204" pitchFamily="34" charset="0"/>
                <a:ea typeface="Arial" panose="020B0604020202090204" pitchFamily="34" charset="0"/>
                <a:cs typeface="Arial" panose="020B0604020202090204" pitchFamily="34" charset="0"/>
                <a:sym typeface="+mn-ea"/>
              </a:rPr>
              <a:t>NingTang</a:t>
            </a:r>
            <a:endParaRPr lang="en-US" sz="3600">
              <a:solidFill>
                <a:srgbClr val="000000"/>
              </a:solidFill>
              <a:latin typeface="Arial" panose="020B0604020202090204" pitchFamily="34" charset="0"/>
              <a:ea typeface="Arial" panose="020B0604020202090204" pitchFamily="34" charset="0"/>
              <a:cs typeface="Arial" panose="020B0604020202090204" pitchFamily="3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371600" y="876300"/>
            <a:ext cx="10249535" cy="1107440"/>
          </a:xfrm>
          <a:prstGeom prst="rect">
            <a:avLst/>
          </a:prstGeom>
        </p:spPr>
        <p:txBody>
          <a:bodyPr wrap="square" lIns="0" tIns="0" rIns="0" bIns="0" rtlCol="0" anchor="t">
            <a:spAutoFit/>
          </a:bodyPr>
          <a:lstStyle/>
          <a:p>
            <a:pPr indent="0">
              <a:buFont typeface="Arial" panose="020B0604020202090204" pitchFamily="34" charset="0"/>
              <a:buNone/>
            </a:pPr>
            <a:r>
              <a:rPr lang="en-US" altLang="zh-CN" sz="7200">
                <a:sym typeface="+mn-ea"/>
              </a:rPr>
              <a:t>Rating -- Flavor &amp; Acidity</a:t>
            </a:r>
            <a:endParaRPr lang="en-US" altLang="zh-CN" sz="7200">
              <a:sym typeface="+mn-ea"/>
            </a:endParaRPr>
          </a:p>
        </p:txBody>
      </p:sp>
      <p:pic>
        <p:nvPicPr>
          <p:cNvPr id="6" name="图片 5"/>
          <p:cNvPicPr/>
          <p:nvPr/>
        </p:nvPicPr>
        <p:blipFill>
          <a:blip r:embed="rId1"/>
          <a:stretch>
            <a:fillRect/>
          </a:stretch>
        </p:blipFill>
        <p:spPr>
          <a:xfrm>
            <a:off x="1447800" y="2400300"/>
            <a:ext cx="8161655" cy="6788150"/>
          </a:xfrm>
          <a:prstGeom prst="rect">
            <a:avLst/>
          </a:prstGeom>
        </p:spPr>
      </p:pic>
      <p:sp>
        <p:nvSpPr>
          <p:cNvPr id="7" name="文本框 6"/>
          <p:cNvSpPr txBox="1"/>
          <p:nvPr/>
        </p:nvSpPr>
        <p:spPr>
          <a:xfrm>
            <a:off x="10820400" y="3086100"/>
            <a:ext cx="6048375" cy="3883660"/>
          </a:xfrm>
          <a:prstGeom prst="rect">
            <a:avLst/>
          </a:prstGeom>
        </p:spPr>
        <p:txBody>
          <a:bodyPr>
            <a:noAutofit/>
          </a:bodyPr>
          <a:p>
            <a:pPr marL="342900" indent="-342900">
              <a:buFont typeface="Arial" panose="020B0604020202090204" pitchFamily="34" charset="0"/>
              <a:buChar char="•"/>
            </a:pPr>
            <a:r>
              <a:rPr lang="en-US" altLang="zh-CN" sz="3200" b="0" i="0">
                <a:solidFill>
                  <a:srgbClr val="000000"/>
                </a:solidFill>
                <a:ea typeface="-webkit-standard"/>
              </a:rPr>
              <a:t>Flavour is a significant factor</a:t>
            </a:r>
            <a:endParaRPr lang="en-US" altLang="zh-CN" sz="3200" b="0" i="0">
              <a:solidFill>
                <a:srgbClr val="000000"/>
              </a:solidFill>
              <a:ea typeface="-webkit-standard"/>
            </a:endParaRPr>
          </a:p>
          <a:p>
            <a:pPr indent="0">
              <a:buFont typeface="Arial" panose="020B0604020202090204" pitchFamily="34" charset="0"/>
              <a:buNone/>
            </a:pPr>
            <a:endParaRPr lang="en-US" altLang="zh-CN" sz="3200" b="0" i="0">
              <a:solidFill>
                <a:srgbClr val="000000"/>
              </a:solidFill>
              <a:ea typeface="-webkit-standard"/>
            </a:endParaRPr>
          </a:p>
          <a:p>
            <a:pPr marL="342900" indent="-342900">
              <a:buFont typeface="Arial" panose="020B0604020202090204" pitchFamily="34" charset="0"/>
              <a:buChar char="•"/>
            </a:pPr>
            <a:r>
              <a:rPr lang="en-US" altLang="zh-CN" sz="3200" b="0" i="0">
                <a:solidFill>
                  <a:srgbClr val="000000"/>
                </a:solidFill>
                <a:ea typeface="-webkit-standard"/>
              </a:rPr>
              <a:t>Acidity is less important than flavour, proper acidity enhances the taste of the coffee and results in a higher rating.</a:t>
            </a:r>
            <a:endParaRPr lang="en-US" altLang="zh-CN" sz="3200" b="0" i="0">
              <a:solidFill>
                <a:srgbClr val="000000"/>
              </a:solidFill>
              <a:ea typeface="-webkit-standar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0">
            <a:off x="9574848" y="5829403"/>
            <a:ext cx="8115300" cy="3690517"/>
            <a:chOff x="0" y="0"/>
            <a:chExt cx="1257272" cy="571758"/>
          </a:xfrm>
        </p:grpSpPr>
        <p:sp>
          <p:nvSpPr>
            <p:cNvPr id="5" name="Freeform 5"/>
            <p:cNvSpPr/>
            <p:nvPr/>
          </p:nvSpPr>
          <p:spPr>
            <a:xfrm>
              <a:off x="0" y="0"/>
              <a:ext cx="1257272" cy="571758"/>
            </a:xfrm>
            <a:custGeom>
              <a:avLst/>
              <a:gdLst/>
              <a:ahLst/>
              <a:cxnLst/>
              <a:rect l="l" t="t" r="r" b="b"/>
              <a:pathLst>
                <a:path w="1257272" h="571758">
                  <a:moveTo>
                    <a:pt x="0" y="0"/>
                  </a:moveTo>
                  <a:lnTo>
                    <a:pt x="1257272" y="0"/>
                  </a:lnTo>
                  <a:lnTo>
                    <a:pt x="1257272" y="571758"/>
                  </a:lnTo>
                  <a:lnTo>
                    <a:pt x="0" y="571758"/>
                  </a:lnTo>
                  <a:close/>
                </a:path>
              </a:pathLst>
            </a:custGeom>
            <a:blipFill>
              <a:blip r:embed="rId1"/>
              <a:stretch>
                <a:fillRect t="-64982" b="-20737"/>
              </a:stretch>
            </a:blipFill>
          </p:spPr>
        </p:sp>
      </p:grpSp>
      <p:sp>
        <p:nvSpPr>
          <p:cNvPr id="8" name="TextBox 8"/>
          <p:cNvSpPr txBox="1"/>
          <p:nvPr/>
        </p:nvSpPr>
        <p:spPr>
          <a:xfrm>
            <a:off x="914400" y="800100"/>
            <a:ext cx="11315700" cy="996950"/>
          </a:xfrm>
          <a:prstGeom prst="rect">
            <a:avLst/>
          </a:prstGeom>
        </p:spPr>
        <p:txBody>
          <a:bodyPr wrap="square" lIns="0" tIns="0" rIns="0" bIns="0" rtlCol="0" anchor="t">
            <a:spAutoFit/>
          </a:bodyPr>
          <a:lstStyle/>
          <a:p>
            <a:pPr marL="0" lvl="0" indent="0" algn="l" rtl="0">
              <a:lnSpc>
                <a:spcPct val="90000"/>
              </a:lnSpc>
              <a:spcBef>
                <a:spcPts val="0"/>
              </a:spcBef>
              <a:spcAft>
                <a:spcPts val="0"/>
              </a:spcAft>
              <a:buClr>
                <a:schemeClr val="dk1"/>
              </a:buClr>
              <a:buSzPts val="4400"/>
              <a:buFont typeface="Century Schoolbook"/>
              <a:buNone/>
            </a:pPr>
            <a:r>
              <a:rPr lang="en-GB" sz="7200">
                <a:latin typeface="Arial" panose="020B0604020202090204"/>
                <a:ea typeface="Arial" panose="020B0604020202090204"/>
                <a:cs typeface="Arial" panose="020B0604020202090204"/>
                <a:sym typeface="Arial" panose="020B0604020202090204"/>
              </a:rPr>
              <a:t>Critical </a:t>
            </a:r>
            <a:r>
              <a:rPr lang="en-US" altLang="en-GB" sz="7200">
                <a:latin typeface="Arial" panose="020B0604020202090204"/>
                <a:ea typeface="Arial" panose="020B0604020202090204"/>
                <a:cs typeface="Arial" panose="020B0604020202090204"/>
                <a:sym typeface="Arial" panose="020B0604020202090204"/>
              </a:rPr>
              <a:t>E</a:t>
            </a:r>
            <a:r>
              <a:rPr lang="en-GB" sz="7200">
                <a:latin typeface="Arial" panose="020B0604020202090204"/>
                <a:ea typeface="Arial" panose="020B0604020202090204"/>
                <a:cs typeface="Arial" panose="020B0604020202090204"/>
                <a:sym typeface="Arial" panose="020B0604020202090204"/>
              </a:rPr>
              <a:t>valuation</a:t>
            </a:r>
            <a:endParaRPr lang="zh-CN" altLang="en-US"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pic>
        <p:nvPicPr>
          <p:cNvPr id="204" name="Google Shape;204;g2b588581916_1_552"/>
          <p:cNvPicPr preferRelativeResize="0"/>
          <p:nvPr/>
        </p:nvPicPr>
        <p:blipFill rotWithShape="1">
          <a:blip r:embed="rId2"/>
          <a:srcRect l="16740" r="17091"/>
          <a:stretch>
            <a:fillRect/>
          </a:stretch>
        </p:blipFill>
        <p:spPr>
          <a:xfrm>
            <a:off x="914400" y="7639936"/>
            <a:ext cx="2211428" cy="1879984"/>
          </a:xfrm>
          <a:prstGeom prst="rect">
            <a:avLst/>
          </a:prstGeom>
          <a:noFill/>
          <a:ln>
            <a:noFill/>
          </a:ln>
        </p:spPr>
      </p:pic>
      <p:sp>
        <p:nvSpPr>
          <p:cNvPr id="2" name="文本框 1"/>
          <p:cNvSpPr txBox="1"/>
          <p:nvPr/>
        </p:nvSpPr>
        <p:spPr>
          <a:xfrm>
            <a:off x="914400" y="2324100"/>
            <a:ext cx="8354060" cy="675640"/>
          </a:xfrm>
          <a:prstGeom prst="rect">
            <a:avLst/>
          </a:prstGeom>
          <a:noFill/>
        </p:spPr>
        <p:txBody>
          <a:bodyPr wrap="square" rtlCol="0" anchor="t">
            <a:spAutoFit/>
          </a:bodyPr>
          <a:p>
            <a:pPr marL="0" lvl="0" indent="0" algn="l" rtl="0">
              <a:lnSpc>
                <a:spcPct val="95000"/>
              </a:lnSpc>
              <a:spcBef>
                <a:spcPts val="0"/>
              </a:spcBef>
              <a:spcAft>
                <a:spcPts val="0"/>
              </a:spcAft>
              <a:buSzPts val="1920"/>
              <a:buNone/>
            </a:pPr>
            <a:r>
              <a:rPr lang="en-GB" sz="4000" b="1">
                <a:latin typeface="Arial Bold" panose="020B0604020202090204" charset="0"/>
                <a:ea typeface="Arial" panose="020B0604020202090204"/>
                <a:cs typeface="Arial Bold" panose="020B0604020202090204" charset="0"/>
                <a:sym typeface="Arial" panose="020B0604020202090204"/>
              </a:rPr>
              <a:t>Challenges </a:t>
            </a:r>
            <a:r>
              <a:rPr lang="en-US" altLang="en-GB" sz="4000" b="1">
                <a:latin typeface="Arial Bold" panose="020B0604020202090204" charset="0"/>
                <a:ea typeface="Arial" panose="020B0604020202090204"/>
                <a:cs typeface="Arial Bold" panose="020B0604020202090204" charset="0"/>
                <a:sym typeface="Arial" panose="020B0604020202090204"/>
              </a:rPr>
              <a:t>E</a:t>
            </a:r>
            <a:r>
              <a:rPr lang="en-GB" sz="4000" b="1">
                <a:latin typeface="Arial Bold" panose="020B0604020202090204" charset="0"/>
                <a:ea typeface="Arial" panose="020B0604020202090204"/>
                <a:cs typeface="Arial Bold" panose="020B0604020202090204" charset="0"/>
                <a:sym typeface="Arial" panose="020B0604020202090204"/>
              </a:rPr>
              <a:t>ncountered</a:t>
            </a:r>
            <a:endParaRPr lang="en-US" altLang="zh-CN" sz="3200">
              <a:latin typeface="Arial" panose="020B0604020202090204"/>
              <a:ea typeface="Arial" panose="020B0604020202090204"/>
              <a:cs typeface="Arial" panose="020B0604020202090204"/>
              <a:sym typeface="Arial" panose="020B0604020202090204"/>
            </a:endParaRPr>
          </a:p>
        </p:txBody>
      </p:sp>
      <p:sp>
        <p:nvSpPr>
          <p:cNvPr id="6" name="文本框 5"/>
          <p:cNvSpPr txBox="1"/>
          <p:nvPr/>
        </p:nvSpPr>
        <p:spPr>
          <a:xfrm>
            <a:off x="9372600" y="2324100"/>
            <a:ext cx="8519795" cy="675640"/>
          </a:xfrm>
          <a:prstGeom prst="rect">
            <a:avLst/>
          </a:prstGeom>
          <a:noFill/>
        </p:spPr>
        <p:txBody>
          <a:bodyPr wrap="square" rtlCol="0" anchor="t">
            <a:spAutoFit/>
          </a:bodyPr>
          <a:p>
            <a:pPr marL="0" lvl="0" indent="0" algn="l" rtl="0">
              <a:lnSpc>
                <a:spcPct val="95000"/>
              </a:lnSpc>
              <a:spcBef>
                <a:spcPts val="0"/>
              </a:spcBef>
              <a:spcAft>
                <a:spcPts val="0"/>
              </a:spcAft>
              <a:buSzPts val="1920"/>
              <a:buNone/>
            </a:pPr>
            <a:r>
              <a:rPr lang="en-GB" sz="4000" b="1">
                <a:latin typeface="Arial Bold" panose="020B0604020202090204" charset="0"/>
                <a:ea typeface="Arial" panose="020B0604020202090204"/>
                <a:cs typeface="Arial Bold" panose="020B0604020202090204" charset="0"/>
                <a:sym typeface="Arial" panose="020B0604020202090204"/>
              </a:rPr>
              <a:t>Opportunities for </a:t>
            </a:r>
            <a:r>
              <a:rPr lang="en-US" altLang="en-GB" sz="4000" b="1">
                <a:latin typeface="Arial Bold" panose="020B0604020202090204" charset="0"/>
                <a:ea typeface="Arial" panose="020B0604020202090204"/>
                <a:cs typeface="Arial Bold" panose="020B0604020202090204" charset="0"/>
                <a:sym typeface="Arial" panose="020B0604020202090204"/>
              </a:rPr>
              <a:t>I</a:t>
            </a:r>
            <a:r>
              <a:rPr lang="en-GB" sz="4000" b="1">
                <a:latin typeface="Arial Bold" panose="020B0604020202090204" charset="0"/>
                <a:ea typeface="Arial" panose="020B0604020202090204"/>
                <a:cs typeface="Arial Bold" panose="020B0604020202090204" charset="0"/>
                <a:sym typeface="Arial" panose="020B0604020202090204"/>
              </a:rPr>
              <a:t>mprovement</a:t>
            </a:r>
            <a:endParaRPr lang="en-GB" altLang="en-US" sz="4000" b="1">
              <a:latin typeface="Arial Bold" panose="020B0604020202090204" charset="0"/>
              <a:ea typeface="Arial" panose="020B0604020202090204"/>
              <a:cs typeface="Arial Bold" panose="020B0604020202090204" charset="0"/>
              <a:sym typeface="Arial" panose="020B0604020202090204"/>
            </a:endParaRPr>
          </a:p>
        </p:txBody>
      </p:sp>
      <p:sp>
        <p:nvSpPr>
          <p:cNvPr id="7" name="文本框 6"/>
          <p:cNvSpPr txBox="1"/>
          <p:nvPr/>
        </p:nvSpPr>
        <p:spPr>
          <a:xfrm>
            <a:off x="990600" y="3543300"/>
            <a:ext cx="6972300" cy="2565400"/>
          </a:xfrm>
          <a:prstGeom prst="rect">
            <a:avLst/>
          </a:prstGeom>
          <a:noFill/>
        </p:spPr>
        <p:txBody>
          <a:bodyPr wrap="square" rtlCol="0" anchor="t">
            <a:noAutofit/>
          </a:bodyPr>
          <a:p>
            <a:pPr marL="571500" lvl="0" indent="-571500" algn="l" rtl="0">
              <a:lnSpc>
                <a:spcPct val="95000"/>
              </a:lnSpc>
              <a:spcBef>
                <a:spcPts val="0"/>
              </a:spcBef>
              <a:spcAft>
                <a:spcPts val="0"/>
              </a:spcAft>
              <a:buSzPts val="1920"/>
              <a:buFont typeface="Arial" panose="020B0604020202090204" pitchFamily="34" charset="0"/>
              <a:buChar char="•"/>
            </a:pPr>
            <a:r>
              <a:rPr lang="en-GB" sz="3200">
                <a:latin typeface="Arial" panose="020B0604020202090204"/>
                <a:ea typeface="Arial" panose="020B0604020202090204"/>
                <a:cs typeface="Arial" panose="020B0604020202090204"/>
                <a:sym typeface="Arial" panose="020B0604020202090204"/>
              </a:rPr>
              <a:t>Using Git</a:t>
            </a:r>
            <a:endParaRPr lang="en-GB" sz="3200">
              <a:latin typeface="Arial" panose="020B0604020202090204"/>
              <a:ea typeface="Arial" panose="020B0604020202090204"/>
              <a:cs typeface="Arial" panose="020B0604020202090204"/>
              <a:sym typeface="Arial" panose="020B0604020202090204"/>
            </a:endParaRPr>
          </a:p>
          <a:p>
            <a:pPr lvl="0" indent="0" algn="l" rtl="0">
              <a:lnSpc>
                <a:spcPct val="95000"/>
              </a:lnSpc>
              <a:spcBef>
                <a:spcPts val="0"/>
              </a:spcBef>
              <a:spcAft>
                <a:spcPts val="0"/>
              </a:spcAft>
              <a:buSzPts val="1920"/>
              <a:buFont typeface="Arial" panose="020B0604020202090204" pitchFamily="34" charset="0"/>
              <a:buNone/>
            </a:pPr>
            <a:endParaRPr lang="en-US" altLang="zh-CN" sz="3200">
              <a:latin typeface="Arial" panose="020B0604020202090204"/>
              <a:ea typeface="Arial" panose="020B0604020202090204"/>
              <a:cs typeface="Arial" panose="020B0604020202090204"/>
              <a:sym typeface="Arial" panose="020B0604020202090204"/>
            </a:endParaRPr>
          </a:p>
          <a:p>
            <a:pPr marL="571500" lvl="0" indent="-571500" algn="l" rtl="0">
              <a:lnSpc>
                <a:spcPct val="95000"/>
              </a:lnSpc>
              <a:spcBef>
                <a:spcPts val="0"/>
              </a:spcBef>
              <a:spcAft>
                <a:spcPts val="0"/>
              </a:spcAft>
              <a:buSzPts val="1920"/>
              <a:buFont typeface="Arial" panose="020B0604020202090204" pitchFamily="34" charset="0"/>
              <a:buChar char="•"/>
            </a:pPr>
            <a:r>
              <a:rPr lang="en-US" altLang="zh-CN" sz="3200">
                <a:latin typeface="Arial" panose="020B0604020202090204"/>
                <a:ea typeface="Arial" panose="020B0604020202090204"/>
                <a:cs typeface="Arial" panose="020B0604020202090204"/>
                <a:sym typeface="Arial" panose="020B0604020202090204"/>
              </a:rPr>
              <a:t>Data cleaning</a:t>
            </a:r>
            <a:endParaRPr lang="en-US" altLang="zh-CN" sz="3200">
              <a:latin typeface="Arial" panose="020B0604020202090204"/>
              <a:ea typeface="Arial" panose="020B0604020202090204"/>
              <a:cs typeface="Arial" panose="020B0604020202090204"/>
              <a:sym typeface="Arial" panose="020B0604020202090204"/>
            </a:endParaRPr>
          </a:p>
          <a:p>
            <a:pPr marL="1028700" lvl="1" indent="-571500" algn="l" rtl="0">
              <a:lnSpc>
                <a:spcPct val="95000"/>
              </a:lnSpc>
              <a:spcBef>
                <a:spcPts val="0"/>
              </a:spcBef>
              <a:spcAft>
                <a:spcPts val="0"/>
              </a:spcAft>
              <a:buSzPts val="1920"/>
              <a:buFont typeface="Arial" panose="020B0604020202090204" pitchFamily="34" charset="0"/>
              <a:buChar char="•"/>
            </a:pPr>
            <a:r>
              <a:rPr lang="en-US" altLang="zh-CN" sz="3200">
                <a:latin typeface="Arial" panose="020B0604020202090204"/>
                <a:ea typeface="Arial" panose="020B0604020202090204"/>
                <a:cs typeface="Arial" panose="020B0604020202090204"/>
                <a:sym typeface="Arial" panose="020B0604020202090204"/>
              </a:rPr>
              <a:t>How to handle missing values</a:t>
            </a:r>
            <a:r>
              <a:rPr lang="zh-CN" altLang="en-US" sz="3200">
                <a:latin typeface="Arial" panose="020B0604020202090204"/>
                <a:ea typeface="宋体" charset="0"/>
                <a:cs typeface="Arial" panose="020B0604020202090204"/>
                <a:sym typeface="Arial" panose="020B0604020202090204"/>
              </a:rPr>
              <a:t>？</a:t>
            </a:r>
            <a:endParaRPr lang="en-US" altLang="zh-CN" sz="3200">
              <a:latin typeface="Arial" panose="020B0604020202090204"/>
              <a:ea typeface="Arial" panose="020B0604020202090204"/>
              <a:cs typeface="Arial" panose="020B0604020202090204"/>
              <a:sym typeface="Arial" panose="020B0604020202090204"/>
            </a:endParaRPr>
          </a:p>
          <a:p>
            <a:pPr marL="1028700" lvl="1" indent="-571500" algn="l" rtl="0">
              <a:lnSpc>
                <a:spcPct val="95000"/>
              </a:lnSpc>
              <a:spcBef>
                <a:spcPts val="0"/>
              </a:spcBef>
              <a:spcAft>
                <a:spcPts val="0"/>
              </a:spcAft>
              <a:buSzPts val="1920"/>
              <a:buFont typeface="Arial" panose="020B0604020202090204" pitchFamily="34" charset="0"/>
              <a:buChar char="•"/>
            </a:pPr>
            <a:r>
              <a:rPr lang="en-US" altLang="zh-CN" sz="3200">
                <a:latin typeface="Arial" panose="020B0604020202090204"/>
                <a:ea typeface="Arial" panose="020B0604020202090204"/>
                <a:cs typeface="Arial" panose="020B0604020202090204"/>
                <a:sym typeface="Arial" panose="020B0604020202090204"/>
              </a:rPr>
              <a:t>Non-standard data types</a:t>
            </a:r>
            <a:endParaRPr lang="en-US" altLang="zh-CN" sz="3200">
              <a:latin typeface="Arial" panose="020B0604020202090204"/>
              <a:ea typeface="Arial" panose="020B0604020202090204"/>
              <a:cs typeface="Arial" panose="020B0604020202090204"/>
              <a:sym typeface="Arial" panose="020B0604020202090204"/>
            </a:endParaRPr>
          </a:p>
          <a:p>
            <a:pPr lvl="0" indent="0" algn="l" rtl="0">
              <a:lnSpc>
                <a:spcPct val="95000"/>
              </a:lnSpc>
              <a:spcBef>
                <a:spcPts val="0"/>
              </a:spcBef>
              <a:spcAft>
                <a:spcPts val="0"/>
              </a:spcAft>
              <a:buSzPts val="1920"/>
              <a:buFont typeface="Arial" panose="020B0604020202090204" pitchFamily="34" charset="0"/>
              <a:buNone/>
            </a:pPr>
            <a:endParaRPr lang="en-US" altLang="zh-CN" sz="3200">
              <a:latin typeface="Arial" panose="020B0604020202090204"/>
              <a:ea typeface="Arial" panose="020B0604020202090204"/>
              <a:cs typeface="Arial" panose="020B0604020202090204"/>
              <a:sym typeface="Arial" panose="020B0604020202090204"/>
            </a:endParaRPr>
          </a:p>
          <a:p>
            <a:pPr marL="571500" lvl="0" indent="-571500" algn="l" rtl="0">
              <a:lnSpc>
                <a:spcPct val="95000"/>
              </a:lnSpc>
              <a:spcBef>
                <a:spcPts val="0"/>
              </a:spcBef>
              <a:spcAft>
                <a:spcPts val="0"/>
              </a:spcAft>
              <a:buSzPts val="1920"/>
              <a:buFont typeface="Arial" panose="020B0604020202090204" pitchFamily="34" charset="0"/>
              <a:buChar char="•"/>
            </a:pPr>
            <a:endParaRPr lang="en-US" altLang="zh-CN" sz="3200">
              <a:latin typeface="Arial" panose="020B0604020202090204"/>
              <a:ea typeface="Arial" panose="020B0604020202090204"/>
              <a:cs typeface="Arial" panose="020B0604020202090204"/>
              <a:sym typeface="Arial" panose="020B0604020202090204"/>
            </a:endParaRPr>
          </a:p>
        </p:txBody>
      </p:sp>
      <p:sp>
        <p:nvSpPr>
          <p:cNvPr id="3" name="文本框 2"/>
          <p:cNvSpPr txBox="1"/>
          <p:nvPr/>
        </p:nvSpPr>
        <p:spPr>
          <a:xfrm>
            <a:off x="9525000" y="3543300"/>
            <a:ext cx="9144000" cy="1568450"/>
          </a:xfrm>
          <a:prstGeom prst="rect">
            <a:avLst/>
          </a:prstGeom>
          <a:noFill/>
        </p:spPr>
        <p:txBody>
          <a:bodyPr wrap="square" rtlCol="0" anchor="t">
            <a:spAutoFit/>
          </a:bodyPr>
          <a:p>
            <a:pPr marL="457200" indent="-457200">
              <a:buFont typeface="Arial" panose="020B0604020202090204" pitchFamily="34" charset="0"/>
              <a:buChar char="•"/>
            </a:pPr>
            <a:r>
              <a:rPr lang="en-US" altLang="zh-CN" sz="3200"/>
              <a:t>Practice Programming</a:t>
            </a:r>
            <a:endParaRPr lang="en-US" altLang="zh-CN" sz="3200"/>
          </a:p>
          <a:p>
            <a:pPr indent="0">
              <a:buFont typeface="Arial" panose="020B0604020202090204" pitchFamily="34" charset="0"/>
              <a:buNone/>
            </a:pPr>
            <a:endParaRPr lang="en-US" altLang="zh-CN" sz="3200"/>
          </a:p>
          <a:p>
            <a:pPr marL="457200" indent="-457200">
              <a:buFont typeface="Arial" panose="020B0604020202090204" pitchFamily="34" charset="0"/>
              <a:buChar char="•"/>
            </a:pPr>
            <a:r>
              <a:rPr lang="en-US" altLang="zh-CN" sz="3200"/>
              <a:t>Learn git for better code development</a:t>
            </a:r>
            <a:endParaRPr lang="en-US" altLang="zh-CN" sz="3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0820284" y="3924360"/>
            <a:ext cx="5311891" cy="4227135"/>
            <a:chOff x="0" y="0"/>
            <a:chExt cx="822951" cy="654894"/>
          </a:xfrm>
        </p:grpSpPr>
        <p:sp>
          <p:nvSpPr>
            <p:cNvPr id="3" name="Freeform 3"/>
            <p:cNvSpPr/>
            <p:nvPr/>
          </p:nvSpPr>
          <p:spPr>
            <a:xfrm>
              <a:off x="0" y="0"/>
              <a:ext cx="822951" cy="654894"/>
            </a:xfrm>
            <a:custGeom>
              <a:avLst/>
              <a:gdLst/>
              <a:ahLst/>
              <a:cxnLst/>
              <a:rect l="l" t="t" r="r" b="b"/>
              <a:pathLst>
                <a:path w="822951" h="654894">
                  <a:moveTo>
                    <a:pt x="0" y="0"/>
                  </a:moveTo>
                  <a:lnTo>
                    <a:pt x="822951" y="0"/>
                  </a:lnTo>
                  <a:lnTo>
                    <a:pt x="822951" y="654894"/>
                  </a:lnTo>
                  <a:lnTo>
                    <a:pt x="0" y="654894"/>
                  </a:lnTo>
                  <a:close/>
                </a:path>
              </a:pathLst>
            </a:custGeom>
            <a:blipFill>
              <a:blip r:embed="rId1"/>
              <a:stretch>
                <a:fillRect l="-9684" r="-9684"/>
              </a:stretch>
            </a:blipFill>
          </p:spPr>
        </p:sp>
      </p:grpSp>
      <p:sp>
        <p:nvSpPr>
          <p:cNvPr id="6" name="TextBox 6"/>
          <p:cNvSpPr txBox="1"/>
          <p:nvPr/>
        </p:nvSpPr>
        <p:spPr>
          <a:xfrm>
            <a:off x="1828800" y="1333500"/>
            <a:ext cx="14987905" cy="1384935"/>
          </a:xfrm>
          <a:prstGeom prst="rect">
            <a:avLst/>
          </a:prstGeom>
        </p:spPr>
        <p:txBody>
          <a:bodyPr wrap="square" lIns="0" tIns="0" rIns="0" bIns="0" rtlCol="0" anchor="t">
            <a:spAutoFit/>
          </a:bodyPr>
          <a:lstStyle/>
          <a:p>
            <a:pPr algn="l">
              <a:lnSpc>
                <a:spcPts val="10800"/>
              </a:lnSpc>
            </a:pPr>
            <a:r>
              <a:rPr lang="en-US" sz="80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THANK YOU FOR YOUR TIME</a:t>
            </a:r>
            <a:endParaRPr lang="en-US" sz="80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grpSp>
        <p:nvGrpSpPr>
          <p:cNvPr id="8" name="Group 8"/>
          <p:cNvGrpSpPr/>
          <p:nvPr/>
        </p:nvGrpSpPr>
        <p:grpSpPr>
          <a:xfrm rot="0">
            <a:off x="1905074" y="3924360"/>
            <a:ext cx="5311891" cy="4227135"/>
            <a:chOff x="0" y="0"/>
            <a:chExt cx="822951" cy="654894"/>
          </a:xfrm>
        </p:grpSpPr>
        <p:sp>
          <p:nvSpPr>
            <p:cNvPr id="9" name="Freeform 9"/>
            <p:cNvSpPr/>
            <p:nvPr/>
          </p:nvSpPr>
          <p:spPr>
            <a:xfrm>
              <a:off x="0" y="0"/>
              <a:ext cx="822951" cy="654894"/>
            </a:xfrm>
            <a:custGeom>
              <a:avLst/>
              <a:gdLst/>
              <a:ahLst/>
              <a:cxnLst/>
              <a:rect l="l" t="t" r="r" b="b"/>
              <a:pathLst>
                <a:path w="822951" h="654894">
                  <a:moveTo>
                    <a:pt x="0" y="0"/>
                  </a:moveTo>
                  <a:lnTo>
                    <a:pt x="822951" y="0"/>
                  </a:lnTo>
                  <a:lnTo>
                    <a:pt x="822951" y="654894"/>
                  </a:lnTo>
                  <a:lnTo>
                    <a:pt x="0" y="654894"/>
                  </a:lnTo>
                  <a:close/>
                </a:path>
              </a:pathLst>
            </a:custGeom>
            <a:blipFill>
              <a:blip r:embed="rId2"/>
              <a:stretch>
                <a:fillRect l="-5199" r="-5199"/>
              </a:stretch>
            </a:blipFill>
          </p:spPr>
          <p:txBody>
            <a:bodyPr/>
            <a:p>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0">
            <a:off x="10666095" y="1562100"/>
            <a:ext cx="7621905" cy="7526655"/>
            <a:chOff x="0" y="0"/>
            <a:chExt cx="1210581" cy="1163477"/>
          </a:xfrm>
        </p:grpSpPr>
        <p:sp>
          <p:nvSpPr>
            <p:cNvPr id="6" name="Freeform 6"/>
            <p:cNvSpPr/>
            <p:nvPr/>
          </p:nvSpPr>
          <p:spPr>
            <a:xfrm>
              <a:off x="0" y="0"/>
              <a:ext cx="1210581" cy="1163477"/>
            </a:xfrm>
            <a:custGeom>
              <a:avLst/>
              <a:gdLst/>
              <a:ahLst/>
              <a:cxnLst/>
              <a:rect l="l" t="t" r="r" b="b"/>
              <a:pathLst>
                <a:path w="1210581" h="1163477">
                  <a:moveTo>
                    <a:pt x="0" y="0"/>
                  </a:moveTo>
                  <a:lnTo>
                    <a:pt x="1210581" y="0"/>
                  </a:lnTo>
                  <a:lnTo>
                    <a:pt x="1210581" y="1163477"/>
                  </a:lnTo>
                  <a:lnTo>
                    <a:pt x="0" y="1163477"/>
                  </a:lnTo>
                  <a:close/>
                </a:path>
              </a:pathLst>
            </a:custGeom>
            <a:blipFill>
              <a:blip r:embed="rId1"/>
              <a:stretch>
                <a:fillRect t="-15030" b="-15030"/>
              </a:stretch>
            </a:blipFill>
          </p:spPr>
        </p:sp>
      </p:grpSp>
      <p:sp>
        <p:nvSpPr>
          <p:cNvPr id="18" name="TextBox 18"/>
          <p:cNvSpPr txBox="1"/>
          <p:nvPr/>
        </p:nvSpPr>
        <p:spPr>
          <a:xfrm>
            <a:off x="1295400" y="723954"/>
            <a:ext cx="6890759" cy="1384935"/>
          </a:xfrm>
          <a:prstGeom prst="rect">
            <a:avLst/>
          </a:prstGeom>
        </p:spPr>
        <p:txBody>
          <a:bodyPr lIns="0" tIns="0" rIns="0" bIns="0" rtlCol="0" anchor="t">
            <a:spAutoFit/>
          </a:bodyPr>
          <a:lstStyle/>
          <a:p>
            <a:pPr algn="l">
              <a:lnSpc>
                <a:spcPts val="10800"/>
              </a:lnSpc>
            </a:pPr>
            <a:r>
              <a:rPr lang="en-US"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Content</a:t>
            </a:r>
            <a:endParaRPr lang="en-US"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sp>
        <p:nvSpPr>
          <p:cNvPr id="7" name="文本框 6"/>
          <p:cNvSpPr txBox="1"/>
          <p:nvPr/>
        </p:nvSpPr>
        <p:spPr>
          <a:xfrm>
            <a:off x="1295400" y="2834640"/>
            <a:ext cx="8482330" cy="4950460"/>
          </a:xfrm>
          <a:prstGeom prst="rect">
            <a:avLst/>
          </a:prstGeom>
          <a:noFill/>
        </p:spPr>
        <p:txBody>
          <a:bodyPr wrap="square" rtlCol="0">
            <a:noAutofit/>
          </a:bodyPr>
          <a:p>
            <a:pPr marL="285750" indent="-285750">
              <a:buFont typeface="Arial" panose="020B0604020202090204" pitchFamily="34" charset="0"/>
              <a:buChar char="•"/>
            </a:pPr>
            <a:r>
              <a:rPr lang="en-US" altLang="en-GB" sz="3200">
                <a:latin typeface="Arial" panose="020B0604020202090204"/>
                <a:ea typeface="Arial" panose="020B0604020202090204"/>
                <a:cs typeface="Arial" panose="020B0604020202090204"/>
                <a:sym typeface="Arial" panose="020B0604020202090204"/>
              </a:rPr>
              <a:t>D</a:t>
            </a:r>
            <a:r>
              <a:rPr lang="en-GB" sz="3200">
                <a:latin typeface="Arial" panose="020B0604020202090204"/>
                <a:ea typeface="Arial" panose="020B0604020202090204"/>
                <a:cs typeface="Arial" panose="020B0604020202090204"/>
                <a:sym typeface="Arial" panose="020B0604020202090204"/>
              </a:rPr>
              <a:t>ataset</a:t>
            </a:r>
            <a:endParaRPr lang="en-GB" sz="3200">
              <a:latin typeface="Arial" panose="020B0604020202090204"/>
              <a:ea typeface="Arial" panose="020B0604020202090204"/>
              <a:cs typeface="Arial" panose="020B0604020202090204"/>
              <a:sym typeface="Arial" panose="020B0604020202090204"/>
            </a:endParaRPr>
          </a:p>
          <a:p>
            <a:pPr marL="285750" indent="-285750">
              <a:buFont typeface="Arial" panose="020B0604020202090204" pitchFamily="34" charset="0"/>
              <a:buChar char="•"/>
            </a:pPr>
            <a:endParaRPr lang="zh-CN" altLang="en-US" sz="3200"/>
          </a:p>
          <a:p>
            <a:pPr marL="285750" indent="-285750">
              <a:buFont typeface="Arial" panose="020B0604020202090204" pitchFamily="34" charset="0"/>
              <a:buChar char="•"/>
            </a:pPr>
            <a:r>
              <a:rPr lang="en-US" altLang="zh-CN" sz="3200"/>
              <a:t>Background</a:t>
            </a:r>
            <a:endParaRPr lang="zh-CN" altLang="en-US" sz="3200"/>
          </a:p>
          <a:p>
            <a:pPr marL="285750" indent="-285750">
              <a:buFont typeface="Arial" panose="020B0604020202090204" pitchFamily="34" charset="0"/>
              <a:buChar char="•"/>
            </a:pPr>
            <a:endParaRPr lang="zh-CN" altLang="en-US" sz="3200"/>
          </a:p>
          <a:p>
            <a:pPr marL="285750" indent="-285750">
              <a:buFont typeface="Arial" panose="020B0604020202090204" pitchFamily="34" charset="0"/>
              <a:buChar char="•"/>
            </a:pPr>
            <a:r>
              <a:rPr lang="en-GB" sz="3200">
                <a:latin typeface="Arial" panose="020B0604020202090204"/>
                <a:ea typeface="Arial" panose="020B0604020202090204"/>
                <a:cs typeface="Arial" panose="020B0604020202090204"/>
                <a:sym typeface="Arial" panose="020B0604020202090204"/>
              </a:rPr>
              <a:t>Visualisations</a:t>
            </a:r>
            <a:endParaRPr lang="en-GB" sz="3200">
              <a:latin typeface="Arial" panose="020B0604020202090204"/>
              <a:ea typeface="Arial" panose="020B0604020202090204"/>
              <a:cs typeface="Arial" panose="020B0604020202090204"/>
              <a:sym typeface="Arial" panose="020B0604020202090204"/>
            </a:endParaRPr>
          </a:p>
          <a:p>
            <a:pPr indent="0">
              <a:buFont typeface="Arial" panose="020B0604020202090204" pitchFamily="34" charset="0"/>
              <a:buNone/>
            </a:pPr>
            <a:endParaRPr sz="3200">
              <a:latin typeface="Arial" panose="020B0604020202090204"/>
              <a:ea typeface="Arial" panose="020B0604020202090204"/>
              <a:cs typeface="Arial" panose="020B0604020202090204"/>
              <a:sym typeface="Arial" panose="020B0604020202090204"/>
            </a:endParaRPr>
          </a:p>
          <a:p>
            <a:pPr marL="285750" indent="-285750">
              <a:buFont typeface="Arial" panose="020B0604020202090204" pitchFamily="34" charset="0"/>
              <a:buChar char="•"/>
            </a:pPr>
            <a:r>
              <a:rPr lang="en-GB" sz="3200">
                <a:latin typeface="Arial" panose="020B0604020202090204"/>
                <a:ea typeface="Arial" panose="020B0604020202090204"/>
                <a:cs typeface="Arial" panose="020B0604020202090204"/>
                <a:sym typeface="Arial" panose="020B0604020202090204"/>
              </a:rPr>
              <a:t>Critical </a:t>
            </a:r>
            <a:r>
              <a:rPr lang="en-US" altLang="en-GB" sz="3200">
                <a:latin typeface="Arial" panose="020B0604020202090204"/>
                <a:ea typeface="Arial" panose="020B0604020202090204"/>
                <a:cs typeface="Arial" panose="020B0604020202090204"/>
                <a:sym typeface="Arial" panose="020B0604020202090204"/>
              </a:rPr>
              <a:t>E</a:t>
            </a:r>
            <a:r>
              <a:rPr lang="en-GB" sz="3200">
                <a:latin typeface="Arial" panose="020B0604020202090204"/>
                <a:ea typeface="Arial" panose="020B0604020202090204"/>
                <a:cs typeface="Arial" panose="020B0604020202090204"/>
                <a:sym typeface="Arial" panose="020B0604020202090204"/>
              </a:rPr>
              <a:t>valuation</a:t>
            </a:r>
            <a:r>
              <a:rPr lang="en-US" altLang="en-GB" sz="3200">
                <a:latin typeface="Arial" panose="020B0604020202090204"/>
                <a:ea typeface="Arial" panose="020B0604020202090204"/>
                <a:cs typeface="Arial" panose="020B0604020202090204"/>
                <a:sym typeface="Arial" panose="020B0604020202090204"/>
              </a:rPr>
              <a:t> &amp; </a:t>
            </a:r>
            <a:r>
              <a:rPr lang="en-GB" sz="3200">
                <a:latin typeface="Arial" panose="020B0604020202090204"/>
                <a:ea typeface="Arial" panose="020B0604020202090204"/>
                <a:cs typeface="Arial" panose="020B0604020202090204"/>
                <a:sym typeface="Arial" panose="020B0604020202090204"/>
              </a:rPr>
              <a:t>Opportunities for Improvement</a:t>
            </a:r>
            <a:endParaRPr lang="en-GB" altLang="en-US" sz="3200">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0">
            <a:off x="10666095" y="1485900"/>
            <a:ext cx="7621905" cy="7526655"/>
            <a:chOff x="0" y="0"/>
            <a:chExt cx="1210581" cy="1163477"/>
          </a:xfrm>
        </p:grpSpPr>
        <p:sp>
          <p:nvSpPr>
            <p:cNvPr id="6" name="Freeform 6"/>
            <p:cNvSpPr/>
            <p:nvPr/>
          </p:nvSpPr>
          <p:spPr>
            <a:xfrm>
              <a:off x="0" y="0"/>
              <a:ext cx="1210581" cy="1163477"/>
            </a:xfrm>
            <a:custGeom>
              <a:avLst/>
              <a:gdLst/>
              <a:ahLst/>
              <a:cxnLst/>
              <a:rect l="l" t="t" r="r" b="b"/>
              <a:pathLst>
                <a:path w="1210581" h="1163477">
                  <a:moveTo>
                    <a:pt x="0" y="0"/>
                  </a:moveTo>
                  <a:lnTo>
                    <a:pt x="1210581" y="0"/>
                  </a:lnTo>
                  <a:lnTo>
                    <a:pt x="1210581" y="1163477"/>
                  </a:lnTo>
                  <a:lnTo>
                    <a:pt x="0" y="1163477"/>
                  </a:lnTo>
                  <a:close/>
                </a:path>
              </a:pathLst>
            </a:custGeom>
            <a:blipFill>
              <a:blip r:embed="rId1"/>
              <a:stretch>
                <a:fillRect t="-15030" b="-15030"/>
              </a:stretch>
            </a:blipFill>
          </p:spPr>
        </p:sp>
      </p:grpSp>
      <p:sp>
        <p:nvSpPr>
          <p:cNvPr id="18" name="TextBox 18"/>
          <p:cNvSpPr txBox="1"/>
          <p:nvPr/>
        </p:nvSpPr>
        <p:spPr>
          <a:xfrm>
            <a:off x="1066800" y="1028754"/>
            <a:ext cx="6890759" cy="996950"/>
          </a:xfrm>
          <a:prstGeom prst="rect">
            <a:avLst/>
          </a:prstGeom>
        </p:spPr>
        <p:txBody>
          <a:bodyPr lIns="0" tIns="0" rIns="0" bIns="0" rtlCol="0" anchor="t">
            <a:spAutoFit/>
          </a:bodyPr>
          <a:lstStyle/>
          <a:p>
            <a:pPr marL="0" lvl="0" indent="0" algn="l" rtl="0">
              <a:lnSpc>
                <a:spcPct val="90000"/>
              </a:lnSpc>
              <a:spcBef>
                <a:spcPts val="0"/>
              </a:spcBef>
              <a:spcAft>
                <a:spcPts val="0"/>
              </a:spcAft>
              <a:buClr>
                <a:schemeClr val="dk1"/>
              </a:buClr>
              <a:buSzPts val="4400"/>
              <a:buFont typeface="Century Schoolbook"/>
              <a:buNone/>
            </a:pPr>
            <a:r>
              <a:rPr lang="en-GB" sz="7200">
                <a:latin typeface="Arial" panose="020B0604020202090204"/>
                <a:ea typeface="Arial" panose="020B0604020202090204"/>
                <a:cs typeface="Arial" panose="020B0604020202090204"/>
                <a:sym typeface="Arial" panose="020B0604020202090204"/>
              </a:rPr>
              <a:t>Dataset</a:t>
            </a:r>
            <a:endParaRPr lang="en-US"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sp>
        <p:nvSpPr>
          <p:cNvPr id="3" name="文本框 2"/>
          <p:cNvSpPr txBox="1"/>
          <p:nvPr/>
        </p:nvSpPr>
        <p:spPr>
          <a:xfrm>
            <a:off x="1295400" y="2781300"/>
            <a:ext cx="7888605" cy="5512435"/>
          </a:xfrm>
          <a:prstGeom prst="rect">
            <a:avLst/>
          </a:prstGeom>
          <a:noFill/>
        </p:spPr>
        <p:txBody>
          <a:bodyPr wrap="square" rtlCol="0">
            <a:noAutofit/>
          </a:bodyPr>
          <a:p>
            <a:pPr marL="457200" indent="-457200">
              <a:buFont typeface="Arial" panose="020B0604020202090204" pitchFamily="34" charset="0"/>
              <a:buChar char="•"/>
            </a:pPr>
            <a:r>
              <a:rPr lang="en-US" altLang="zh-CN" sz="3200">
                <a:sym typeface="+mn-ea"/>
              </a:rPr>
              <a:t>Coffee Quality Database</a:t>
            </a:r>
            <a:endParaRPr lang="en-US" altLang="zh-CN" sz="3200">
              <a:sym typeface="+mn-ea"/>
            </a:endParaRPr>
          </a:p>
          <a:p>
            <a:pPr marL="457200" indent="-457200">
              <a:buFont typeface="Arial" panose="020B0604020202090204" pitchFamily="34" charset="0"/>
              <a:buChar char="•"/>
            </a:pPr>
            <a:endParaRPr lang="en-US" altLang="zh-CN" sz="3200"/>
          </a:p>
          <a:p>
            <a:pPr marL="457200" indent="-457200">
              <a:buFont typeface="Arial" panose="020B0604020202090204" pitchFamily="34" charset="0"/>
              <a:buChar char="•"/>
            </a:pPr>
            <a:r>
              <a:rPr lang="en-US" altLang="zh-CN" sz="3200"/>
              <a:t>From Tidy Tuesday's 2020-07-07 coffee rating dataset</a:t>
            </a:r>
            <a:endParaRPr lang="en-US" altLang="zh-CN" sz="3200"/>
          </a:p>
          <a:p>
            <a:pPr indent="0">
              <a:buFont typeface="Arial" panose="020B0604020202090204" pitchFamily="34" charset="0"/>
              <a:buNone/>
            </a:pPr>
            <a:endParaRPr lang="en-US" altLang="zh-CN" sz="3200"/>
          </a:p>
          <a:p>
            <a:pPr marL="457200" indent="-457200">
              <a:buFont typeface="Arial" panose="020B0604020202090204" pitchFamily="34" charset="0"/>
              <a:buChar char="•"/>
            </a:pPr>
            <a:r>
              <a:rPr lang="en-US" altLang="zh-CN" sz="3200"/>
              <a:t>Total 43 columns: coffee species, country of origin, farm name, and 11 indicators related to coffee quality scores.</a:t>
            </a:r>
            <a:endParaRPr lang="en-US" altLang="zh-CN" sz="3200"/>
          </a:p>
          <a:p>
            <a:pPr marL="457200" indent="-457200">
              <a:buFont typeface="Arial" panose="020B0604020202090204" pitchFamily="34" charset="0"/>
              <a:buChar char="•"/>
            </a:pPr>
            <a:endParaRPr lang="en-US" altLang="zh-CN"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66800" y="571500"/>
            <a:ext cx="5819775" cy="1384935"/>
          </a:xfrm>
          <a:prstGeom prst="rect">
            <a:avLst/>
          </a:prstGeom>
        </p:spPr>
        <p:txBody>
          <a:bodyPr wrap="square" lIns="0" tIns="0" rIns="0" bIns="0" rtlCol="0" anchor="t">
            <a:spAutoFit/>
          </a:bodyPr>
          <a:lstStyle/>
          <a:p>
            <a:pPr algn="l">
              <a:lnSpc>
                <a:spcPts val="10800"/>
              </a:lnSpc>
            </a:pPr>
            <a:r>
              <a:rPr lang="en-US" altLang="zh-CN" sz="7200" b="1">
                <a:solidFill>
                  <a:srgbClr val="000000"/>
                </a:solidFill>
                <a:latin typeface="Arial Bold" panose="020B0604020202090204" charset="0"/>
                <a:ea typeface="Arial" panose="020B0604020202090204" pitchFamily="34" charset="0"/>
                <a:cs typeface="Arial Bold" panose="020B0604020202090204" charset="0"/>
                <a:sym typeface="Arial" panose="020B0604020202090204" pitchFamily="34" charset="0"/>
              </a:rPr>
              <a:t>Background</a:t>
            </a:r>
            <a:endParaRPr lang="en-US" altLang="zh-CN" sz="7200" b="1">
              <a:solidFill>
                <a:srgbClr val="000000"/>
              </a:solidFill>
              <a:latin typeface="Arial Bold" panose="020B0604020202090204" charset="0"/>
              <a:ea typeface="Arial" panose="020B0604020202090204" pitchFamily="34" charset="0"/>
              <a:cs typeface="Arial Bold" panose="020B0604020202090204" charset="0"/>
              <a:sym typeface="Arial" panose="020B0604020202090204" pitchFamily="34" charset="0"/>
            </a:endParaRPr>
          </a:p>
        </p:txBody>
      </p:sp>
      <p:grpSp>
        <p:nvGrpSpPr>
          <p:cNvPr id="5" name="Group 5"/>
          <p:cNvGrpSpPr/>
          <p:nvPr/>
        </p:nvGrpSpPr>
        <p:grpSpPr>
          <a:xfrm rot="0">
            <a:off x="1066800" y="5524500"/>
            <a:ext cx="10010859" cy="4114800"/>
            <a:chOff x="0" y="0"/>
            <a:chExt cx="1550944" cy="637490"/>
          </a:xfrm>
        </p:grpSpPr>
        <p:sp>
          <p:nvSpPr>
            <p:cNvPr id="6" name="Freeform 6"/>
            <p:cNvSpPr/>
            <p:nvPr/>
          </p:nvSpPr>
          <p:spPr>
            <a:xfrm>
              <a:off x="0" y="0"/>
              <a:ext cx="1550944" cy="637490"/>
            </a:xfrm>
            <a:custGeom>
              <a:avLst/>
              <a:gdLst/>
              <a:ahLst/>
              <a:cxnLst/>
              <a:rect l="l" t="t" r="r" b="b"/>
              <a:pathLst>
                <a:path w="1550944" h="637490">
                  <a:moveTo>
                    <a:pt x="0" y="0"/>
                  </a:moveTo>
                  <a:lnTo>
                    <a:pt x="1550944" y="0"/>
                  </a:lnTo>
                  <a:lnTo>
                    <a:pt x="1550944" y="637490"/>
                  </a:lnTo>
                  <a:lnTo>
                    <a:pt x="0" y="637490"/>
                  </a:lnTo>
                  <a:close/>
                </a:path>
              </a:pathLst>
            </a:custGeom>
            <a:blipFill>
              <a:blip r:embed="rId1"/>
              <a:stretch>
                <a:fillRect t="-31121" b="-31121"/>
              </a:stretch>
            </a:blipFill>
          </p:spPr>
        </p:sp>
      </p:grpSp>
      <p:sp>
        <p:nvSpPr>
          <p:cNvPr id="11" name="TextBox 11"/>
          <p:cNvSpPr txBox="1"/>
          <p:nvPr/>
        </p:nvSpPr>
        <p:spPr>
          <a:xfrm>
            <a:off x="1066800" y="2476500"/>
            <a:ext cx="12247245" cy="646430"/>
          </a:xfrm>
          <a:prstGeom prst="rect">
            <a:avLst/>
          </a:prstGeom>
        </p:spPr>
        <p:txBody>
          <a:bodyPr wrap="square" lIns="0" tIns="0" rIns="0" bIns="0" rtlCol="0" anchor="t">
            <a:noAutofit/>
          </a:bodyPr>
          <a:lstStyle/>
          <a:p>
            <a:pPr algn="l">
              <a:lnSpc>
                <a:spcPts val="3360"/>
              </a:lnSpc>
              <a:spcBef>
                <a:spcPct val="0"/>
              </a:spcBef>
            </a:pPr>
            <a:r>
              <a:rPr lang="en-US" altLang="zh-CN" sz="4000">
                <a:solidFill>
                  <a:srgbClr val="000000"/>
                </a:solidFill>
                <a:latin typeface="+mj-lt"/>
                <a:ea typeface="Arial Black" panose="020B0A04020102020204" charset="0"/>
                <a:cs typeface="+mj-lt"/>
                <a:sym typeface="Arial Black" panose="020B0A04020102020204" charset="0"/>
              </a:rPr>
              <a:t>Why research coffee ratings？</a:t>
            </a:r>
            <a:endParaRPr lang="en-US" altLang="zh-CN" sz="4000">
              <a:solidFill>
                <a:srgbClr val="000000"/>
              </a:solidFill>
              <a:latin typeface="+mj-lt"/>
              <a:ea typeface="Arial Black" panose="020B0A04020102020204" charset="0"/>
              <a:cs typeface="+mj-lt"/>
              <a:sym typeface="Arial Black" panose="020B0A04020102020204" charset="0"/>
            </a:endParaRPr>
          </a:p>
        </p:txBody>
      </p:sp>
      <p:sp>
        <p:nvSpPr>
          <p:cNvPr id="2" name="文本框 1"/>
          <p:cNvSpPr txBox="1"/>
          <p:nvPr/>
        </p:nvSpPr>
        <p:spPr>
          <a:xfrm>
            <a:off x="1066800" y="3467100"/>
            <a:ext cx="16816705" cy="1600200"/>
          </a:xfrm>
          <a:prstGeom prst="rect">
            <a:avLst/>
          </a:prstGeom>
          <a:noFill/>
        </p:spPr>
        <p:txBody>
          <a:bodyPr wrap="square" rtlCol="0" anchor="t">
            <a:noAutofit/>
          </a:bodyPr>
          <a:p>
            <a:pPr marL="285750" indent="-285750">
              <a:buFont typeface="Arial" panose="020B0604020202090204" pitchFamily="34" charset="0"/>
              <a:buChar char="•"/>
            </a:pPr>
            <a:r>
              <a:rPr lang="en-US" altLang="zh-CN" sz="2800"/>
              <a:t>Better coffee quality：market Competitiveness+, production chain+, sustainable cultivation+</a:t>
            </a:r>
            <a:endParaRPr lang="en-US" altLang="zh-CN" sz="2800"/>
          </a:p>
          <a:p>
            <a:pPr indent="0">
              <a:buFont typeface="Arial" panose="020B0604020202090204" pitchFamily="34" charset="0"/>
              <a:buNone/>
            </a:pPr>
            <a:endParaRPr lang="en-US" altLang="zh-CN" sz="2800"/>
          </a:p>
          <a:p>
            <a:pPr marL="285750" indent="-285750">
              <a:buFont typeface="Arial" panose="020B0604020202090204" pitchFamily="34" charset="0"/>
              <a:buChar char="•"/>
            </a:pPr>
            <a:r>
              <a:rPr lang="en-US" altLang="zh-CN" sz="2800"/>
              <a:t>Fair trade：exploitation-, labour right+, market transparency+</a:t>
            </a:r>
            <a:endParaRPr lang="en-US" altLang="zh-CN" sz="2800"/>
          </a:p>
          <a:p>
            <a:pPr marL="285750" indent="-285750">
              <a:buFont typeface="Arial" panose="020B0604020202090204" pitchFamily="34" charset="0"/>
              <a:buChar char="•"/>
            </a:pPr>
            <a:endParaRPr lang="en-US" altLang="zh-CN"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66800" y="723900"/>
            <a:ext cx="12301220" cy="1384935"/>
          </a:xfrm>
          <a:prstGeom prst="rect">
            <a:avLst/>
          </a:prstGeom>
        </p:spPr>
        <p:txBody>
          <a:bodyPr wrap="square" lIns="0" tIns="0" rIns="0" bIns="0" rtlCol="0" anchor="t">
            <a:spAutoFit/>
          </a:bodyPr>
          <a:lstStyle/>
          <a:p>
            <a:pPr algn="l">
              <a:lnSpc>
                <a:spcPts val="10800"/>
              </a:lnSpc>
            </a:pPr>
            <a:r>
              <a:rPr lang="en-US" altLang="zh-CN"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Coffee Ratings Distribution</a:t>
            </a:r>
            <a:endParaRPr lang="en-US" altLang="zh-CN"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sp>
        <p:nvSpPr>
          <p:cNvPr id="26" name="文本框 25"/>
          <p:cNvSpPr txBox="1"/>
          <p:nvPr/>
        </p:nvSpPr>
        <p:spPr>
          <a:xfrm>
            <a:off x="12344400" y="2933700"/>
            <a:ext cx="4933950" cy="2553335"/>
          </a:xfrm>
          <a:prstGeom prst="rect">
            <a:avLst/>
          </a:prstGeom>
          <a:noFill/>
        </p:spPr>
        <p:txBody>
          <a:bodyPr wrap="square" rtlCol="0">
            <a:spAutoFit/>
          </a:bodyPr>
          <a:p>
            <a:pPr marL="285750" indent="-285750">
              <a:buFont typeface="Arial" panose="020B0604020202090204" pitchFamily="34" charset="0"/>
              <a:buChar char="•"/>
            </a:pPr>
            <a:r>
              <a:rPr lang="en-US" altLang="zh-CN" sz="3200">
                <a:cs typeface="+mn-lt"/>
              </a:rPr>
              <a:t>Findings: mainly concentrated in the 70-90 range, distributions show single-peak characteristics</a:t>
            </a:r>
            <a:endParaRPr lang="en-US" altLang="zh-CN" sz="3200">
              <a:cs typeface="+mn-lt"/>
            </a:endParaRPr>
          </a:p>
        </p:txBody>
      </p:sp>
      <p:pic>
        <p:nvPicPr>
          <p:cNvPr id="2" name="图片 1"/>
          <p:cNvPicPr/>
          <p:nvPr/>
        </p:nvPicPr>
        <p:blipFill>
          <a:blip r:embed="rId1"/>
          <a:stretch>
            <a:fillRect/>
          </a:stretch>
        </p:blipFill>
        <p:spPr>
          <a:xfrm>
            <a:off x="1371600" y="2552700"/>
            <a:ext cx="9896475" cy="60852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66800" y="723900"/>
            <a:ext cx="16528415" cy="1384935"/>
          </a:xfrm>
          <a:prstGeom prst="rect">
            <a:avLst/>
          </a:prstGeom>
        </p:spPr>
        <p:txBody>
          <a:bodyPr wrap="square" lIns="0" tIns="0" rIns="0" bIns="0" rtlCol="0" anchor="t">
            <a:spAutoFit/>
          </a:bodyPr>
          <a:lstStyle/>
          <a:p>
            <a:pPr algn="l">
              <a:lnSpc>
                <a:spcPts val="10800"/>
              </a:lnSpc>
            </a:pPr>
            <a:r>
              <a:rPr lang="en-US"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Rating -- S</a:t>
            </a:r>
            <a:r>
              <a:rPr lang="en-US" altLang="zh-CN"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pecies</a:t>
            </a:r>
            <a:endParaRPr lang="en-US" altLang="zh-CN"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sp>
        <p:nvSpPr>
          <p:cNvPr id="26" name="文本框 25"/>
          <p:cNvSpPr txBox="1"/>
          <p:nvPr/>
        </p:nvSpPr>
        <p:spPr>
          <a:xfrm>
            <a:off x="11759565" y="2476500"/>
            <a:ext cx="5835650" cy="6000750"/>
          </a:xfrm>
          <a:prstGeom prst="rect">
            <a:avLst/>
          </a:prstGeom>
          <a:noFill/>
        </p:spPr>
        <p:txBody>
          <a:bodyPr wrap="square" rtlCol="0">
            <a:spAutoFit/>
          </a:bodyPr>
          <a:p>
            <a:pPr marL="285750" indent="-285750">
              <a:buFont typeface="Arial" panose="020B0604020202090204" pitchFamily="34" charset="0"/>
              <a:buChar char="•"/>
            </a:pPr>
            <a:r>
              <a:rPr lang="en-US" altLang="zh-CN" sz="3200">
                <a:cs typeface="+mn-lt"/>
              </a:rPr>
              <a:t>The only coffee types in the dataset were Arabica and Robusta.</a:t>
            </a:r>
            <a:endParaRPr lang="en-US" altLang="zh-CN" sz="3200">
              <a:cs typeface="+mn-lt"/>
            </a:endParaRPr>
          </a:p>
          <a:p>
            <a:pPr indent="0">
              <a:buFont typeface="Arial" panose="020B0604020202090204" pitchFamily="34" charset="0"/>
              <a:buNone/>
            </a:pPr>
            <a:endParaRPr lang="en-US" altLang="zh-CN" sz="3200">
              <a:cs typeface="+mn-lt"/>
            </a:endParaRPr>
          </a:p>
          <a:p>
            <a:pPr marL="285750" indent="-285750">
              <a:buFont typeface="Arial" panose="020B0604020202090204" pitchFamily="34" charset="0"/>
              <a:buChar char="•"/>
            </a:pPr>
            <a:r>
              <a:rPr lang="en-US" altLang="zh-CN" sz="3200">
                <a:cs typeface="+mn-lt"/>
              </a:rPr>
              <a:t>Findings: The scores of Arabica samples are mainly concentrated in the 80-85 range, with a more concentrated single-peak pattern. the scores of Arabica varieties are more stable and more consistent.</a:t>
            </a:r>
            <a:endParaRPr lang="en-US" altLang="zh-CN" sz="3200">
              <a:cs typeface="+mn-lt"/>
            </a:endParaRPr>
          </a:p>
        </p:txBody>
      </p:sp>
      <p:pic>
        <p:nvPicPr>
          <p:cNvPr id="2" name="图片 1"/>
          <p:cNvPicPr/>
          <p:nvPr/>
        </p:nvPicPr>
        <p:blipFill>
          <a:blip r:embed="rId1"/>
          <a:stretch>
            <a:fillRect/>
          </a:stretch>
        </p:blipFill>
        <p:spPr>
          <a:xfrm>
            <a:off x="1676400" y="2400300"/>
            <a:ext cx="9538970" cy="67525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371600" y="876300"/>
            <a:ext cx="9230360" cy="1107440"/>
          </a:xfrm>
          <a:prstGeom prst="rect">
            <a:avLst/>
          </a:prstGeom>
        </p:spPr>
        <p:txBody>
          <a:bodyPr wrap="square" lIns="0" tIns="0" rIns="0" bIns="0" rtlCol="0" anchor="t">
            <a:spAutoFit/>
          </a:bodyPr>
          <a:lstStyle/>
          <a:p>
            <a:pPr indent="0">
              <a:buFont typeface="Arial" panose="020B0604020202090204" pitchFamily="34" charset="0"/>
              <a:buNone/>
            </a:pPr>
            <a:r>
              <a:rPr lang="en-US"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Rating -- A</a:t>
            </a:r>
            <a:r>
              <a:rPr lang="en-US" altLang="zh-CN"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ltitude</a:t>
            </a:r>
            <a:endParaRPr lang="en-US"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pic>
        <p:nvPicPr>
          <p:cNvPr id="20" name="图片 19"/>
          <p:cNvPicPr/>
          <p:nvPr/>
        </p:nvPicPr>
        <p:blipFill>
          <a:blip r:embed="rId1"/>
          <a:stretch>
            <a:fillRect/>
          </a:stretch>
        </p:blipFill>
        <p:spPr>
          <a:xfrm>
            <a:off x="1676400" y="2552700"/>
            <a:ext cx="8822690" cy="5979795"/>
          </a:xfrm>
          <a:prstGeom prst="rect">
            <a:avLst/>
          </a:prstGeom>
        </p:spPr>
      </p:pic>
      <p:sp>
        <p:nvSpPr>
          <p:cNvPr id="21" name="文本框 20"/>
          <p:cNvSpPr txBox="1"/>
          <p:nvPr/>
        </p:nvSpPr>
        <p:spPr>
          <a:xfrm>
            <a:off x="11506200" y="3391217"/>
            <a:ext cx="5080000" cy="4030980"/>
          </a:xfrm>
          <a:prstGeom prst="rect">
            <a:avLst/>
          </a:prstGeom>
        </p:spPr>
        <p:txBody>
          <a:bodyPr>
            <a:spAutoFit/>
          </a:bodyPr>
          <a:p>
            <a:pPr marL="457200" indent="-457200">
              <a:buFont typeface="Arial" panose="020B0604020202090204" pitchFamily="34" charset="0"/>
              <a:buChar char="•"/>
            </a:pPr>
            <a:r>
              <a:rPr lang="en-US" altLang="zh-CN" sz="3200" b="0" i="0">
                <a:solidFill>
                  <a:srgbClr val="000000"/>
                </a:solidFill>
                <a:ea typeface="-webkit-standard"/>
              </a:rPr>
              <a:t>Findings: low-altitude regions were the main concentration of coffee ratings, ratings did not vary with altitude, the relationship between ratings &amp; altitude may be weak</a:t>
            </a:r>
            <a:endParaRPr lang="en-US" altLang="zh-CN" sz="3200" b="0" i="0">
              <a:solidFill>
                <a:srgbClr val="000000"/>
              </a:solidFill>
              <a:ea typeface="-webkit-standar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371600" y="876300"/>
            <a:ext cx="9230360" cy="1107440"/>
          </a:xfrm>
          <a:prstGeom prst="rect">
            <a:avLst/>
          </a:prstGeom>
        </p:spPr>
        <p:txBody>
          <a:bodyPr wrap="square" lIns="0" tIns="0" rIns="0" bIns="0" rtlCol="0" anchor="t">
            <a:spAutoFit/>
          </a:bodyPr>
          <a:lstStyle/>
          <a:p>
            <a:pPr indent="0">
              <a:buFont typeface="Arial" panose="020B0604020202090204" pitchFamily="34" charset="0"/>
              <a:buNone/>
            </a:pPr>
            <a:r>
              <a:rPr lang="en-US"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Rating -- A</a:t>
            </a:r>
            <a:r>
              <a:rPr lang="en-US" altLang="zh-CN"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ltitude</a:t>
            </a:r>
            <a:endParaRPr lang="en-US" altLang="zh-CN"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pic>
        <p:nvPicPr>
          <p:cNvPr id="2" name="图片 1"/>
          <p:cNvPicPr/>
          <p:nvPr/>
        </p:nvPicPr>
        <p:blipFill>
          <a:blip r:embed="rId1"/>
          <a:stretch>
            <a:fillRect/>
          </a:stretch>
        </p:blipFill>
        <p:spPr>
          <a:xfrm>
            <a:off x="1371600" y="2400300"/>
            <a:ext cx="9157335" cy="6249035"/>
          </a:xfrm>
          <a:prstGeom prst="rect">
            <a:avLst/>
          </a:prstGeom>
        </p:spPr>
      </p:pic>
      <p:sp>
        <p:nvSpPr>
          <p:cNvPr id="4" name="文本框 3"/>
          <p:cNvSpPr txBox="1"/>
          <p:nvPr/>
        </p:nvSpPr>
        <p:spPr>
          <a:xfrm>
            <a:off x="11582400" y="2552700"/>
            <a:ext cx="5827395" cy="5507990"/>
          </a:xfrm>
          <a:prstGeom prst="rect">
            <a:avLst/>
          </a:prstGeom>
        </p:spPr>
        <p:txBody>
          <a:bodyPr wrap="square">
            <a:spAutoFit/>
          </a:bodyPr>
          <a:p>
            <a:pPr marL="342900" indent="-342900">
              <a:buFont typeface="Arial" panose="020B0604020202090204" pitchFamily="34" charset="0"/>
              <a:buChar char="•"/>
            </a:pPr>
            <a:r>
              <a:rPr lang="en-US" altLang="zh-CN" sz="3200" b="0" i="0">
                <a:solidFill>
                  <a:srgbClr val="000000"/>
                </a:solidFill>
                <a:ea typeface="-webkit-standard"/>
              </a:rPr>
              <a:t>The results of the regression analyses showed a lack of significant association between elevation and ratings.</a:t>
            </a:r>
            <a:endParaRPr lang="en-US" altLang="zh-CN" sz="3200" b="0" i="0">
              <a:solidFill>
                <a:srgbClr val="000000"/>
              </a:solidFill>
              <a:ea typeface="-webkit-standard"/>
            </a:endParaRPr>
          </a:p>
          <a:p>
            <a:pPr indent="0">
              <a:buFont typeface="Arial" panose="020B0604020202090204" pitchFamily="34" charset="0"/>
              <a:buNone/>
            </a:pPr>
            <a:endParaRPr lang="en-US" altLang="zh-CN" sz="3200" b="0" i="0">
              <a:solidFill>
                <a:srgbClr val="000000"/>
              </a:solidFill>
              <a:ea typeface="-webkit-standard"/>
            </a:endParaRPr>
          </a:p>
          <a:p>
            <a:pPr marL="342900" indent="-342900">
              <a:buFont typeface="Arial" panose="020B0604020202090204" pitchFamily="34" charset="0"/>
              <a:buChar char="•"/>
            </a:pPr>
            <a:r>
              <a:rPr lang="en-US" altLang="zh-CN" sz="3200" b="0" i="0">
                <a:solidFill>
                  <a:srgbClr val="000000"/>
                </a:solidFill>
                <a:ea typeface="-webkit-standard"/>
              </a:rPr>
              <a:t> Findings: few data points in high altitude areas, leading to a wide Confidence Interval and small reliability of model predictions</a:t>
            </a:r>
            <a:endParaRPr lang="en-US" altLang="zh-CN" sz="3200" b="0" i="0">
              <a:solidFill>
                <a:srgbClr val="000000"/>
              </a:solidFill>
              <a:ea typeface="-webkit-standar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914400" y="1041400"/>
            <a:ext cx="16108680" cy="1107440"/>
          </a:xfrm>
          <a:prstGeom prst="rect">
            <a:avLst/>
          </a:prstGeom>
        </p:spPr>
        <p:txBody>
          <a:bodyPr wrap="square" lIns="0" tIns="0" rIns="0" bIns="0" rtlCol="0" anchor="t">
            <a:spAutoFit/>
          </a:bodyPr>
          <a:lstStyle/>
          <a:p>
            <a:pPr indent="0">
              <a:buFont typeface="Arial" panose="020B0604020202090204" pitchFamily="34" charset="0"/>
              <a:buNone/>
            </a:pPr>
            <a:r>
              <a:rPr lang="en-US" altLang="zh-CN"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rPr>
              <a:t>Rating -- Country</a:t>
            </a:r>
            <a:endParaRPr lang="en-US" altLang="zh-CN" sz="7200">
              <a:solidFill>
                <a:srgbClr val="000000"/>
              </a:solidFill>
              <a:latin typeface="Arial" panose="020B0604020202090204" pitchFamily="34" charset="0"/>
              <a:ea typeface="Arial" panose="020B0604020202090204" pitchFamily="34" charset="0"/>
              <a:cs typeface="Arial" panose="020B0604020202090204" pitchFamily="34" charset="0"/>
              <a:sym typeface="Arial" panose="020B0604020202090204" pitchFamily="34" charset="0"/>
            </a:endParaRPr>
          </a:p>
        </p:txBody>
      </p:sp>
      <p:pic>
        <p:nvPicPr>
          <p:cNvPr id="4" name="图片 3"/>
          <p:cNvPicPr>
            <a:picLocks noChangeAspect="1"/>
          </p:cNvPicPr>
          <p:nvPr/>
        </p:nvPicPr>
        <p:blipFill>
          <a:blip r:embed="rId1"/>
          <a:stretch>
            <a:fillRect/>
          </a:stretch>
        </p:blipFill>
        <p:spPr>
          <a:xfrm>
            <a:off x="838200" y="2324100"/>
            <a:ext cx="8001000" cy="4330700"/>
          </a:xfrm>
          <a:prstGeom prst="rect">
            <a:avLst/>
          </a:prstGeom>
        </p:spPr>
      </p:pic>
      <p:pic>
        <p:nvPicPr>
          <p:cNvPr id="5" name="图片 4"/>
          <p:cNvPicPr>
            <a:picLocks noChangeAspect="1"/>
          </p:cNvPicPr>
          <p:nvPr/>
        </p:nvPicPr>
        <p:blipFill>
          <a:blip r:embed="rId2"/>
          <a:stretch>
            <a:fillRect/>
          </a:stretch>
        </p:blipFill>
        <p:spPr>
          <a:xfrm>
            <a:off x="9372600" y="2616200"/>
            <a:ext cx="7848600" cy="4038600"/>
          </a:xfrm>
          <a:prstGeom prst="rect">
            <a:avLst/>
          </a:prstGeom>
        </p:spPr>
      </p:pic>
      <p:sp>
        <p:nvSpPr>
          <p:cNvPr id="10" name="文本框 9"/>
          <p:cNvSpPr txBox="1"/>
          <p:nvPr/>
        </p:nvSpPr>
        <p:spPr>
          <a:xfrm>
            <a:off x="1295400" y="6972300"/>
            <a:ext cx="15090140" cy="2553335"/>
          </a:xfrm>
          <a:prstGeom prst="rect">
            <a:avLst/>
          </a:prstGeom>
          <a:noFill/>
        </p:spPr>
        <p:txBody>
          <a:bodyPr wrap="square" rtlCol="0">
            <a:spAutoFit/>
          </a:bodyPr>
          <a:p>
            <a:pPr marL="285750" indent="-285750">
              <a:buFont typeface="Arial" panose="020B0604020202090204" pitchFamily="34" charset="0"/>
              <a:buChar char="•"/>
            </a:pPr>
            <a:r>
              <a:rPr lang="en-US" altLang="zh-CN" sz="3200"/>
              <a:t>High-rated countries: Ethiopia, Colombia and Brazil.</a:t>
            </a:r>
            <a:endParaRPr lang="en-US" altLang="zh-CN" sz="3200"/>
          </a:p>
          <a:p>
            <a:pPr marL="285750" indent="-285750">
              <a:buFont typeface="Arial" panose="020B0604020202090204" pitchFamily="34" charset="0"/>
              <a:buChar char="•"/>
            </a:pPr>
            <a:r>
              <a:rPr lang="en-US" altLang="zh-CN" sz="3200"/>
              <a:t>Medium-rated countries: Indonesia, Vietnam and Honduras...</a:t>
            </a:r>
            <a:endParaRPr lang="en-US" altLang="zh-CN" sz="3200"/>
          </a:p>
          <a:p>
            <a:pPr marL="285750" indent="-285750">
              <a:buFont typeface="Arial" panose="020B0604020202090204" pitchFamily="34" charset="0"/>
              <a:buChar char="•"/>
            </a:pPr>
            <a:r>
              <a:rPr lang="en-US" altLang="zh-CN" sz="3200"/>
              <a:t>The countries covered by the data are concentrated in the tropics, with no data available for non-tropical regions (e.g. Northern Europe, Russia). This corresponds to the global geographical distribution of coffee cultivation.</a:t>
            </a:r>
            <a:endParaRPr lang="en-US" altLang="zh-CN" sz="32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2111</Words>
  <Application>WPS 演示</Application>
  <PresentationFormat>On-screen Show (4:3)</PresentationFormat>
  <Paragraphs>84</Paragraphs>
  <Slides>12</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12</vt:i4>
      </vt:variant>
    </vt:vector>
  </HeadingPairs>
  <TitlesOfParts>
    <vt:vector size="33" baseType="lpstr">
      <vt:lpstr>Arial</vt:lpstr>
      <vt:lpstr>宋体</vt:lpstr>
      <vt:lpstr>Wingdings</vt:lpstr>
      <vt:lpstr>Arial</vt:lpstr>
      <vt:lpstr>Century Schoolbook</vt:lpstr>
      <vt:lpstr>Thonburi</vt:lpstr>
      <vt:lpstr>Arial Black</vt:lpstr>
      <vt:lpstr>-webkit-standard</vt:lpstr>
      <vt:lpstr>Arial Bold</vt:lpstr>
      <vt:lpstr>宋体</vt:lpstr>
      <vt:lpstr>微软雅黑</vt:lpstr>
      <vt:lpstr>汉仪旗黑</vt:lpstr>
      <vt:lpstr>Arial Unicode MS</vt:lpstr>
      <vt:lpstr>汉仪书宋二KW</vt:lpstr>
      <vt:lpstr>-webkit-standard</vt:lpstr>
      <vt:lpstr>Century Schoolbook</vt:lpstr>
      <vt:lpstr>苹方-简</vt:lpstr>
      <vt:lpstr>蘋果儷細宋</vt:lpstr>
      <vt:lpstr>Calibri Light</vt:lpstr>
      <vt:lpstr>Helvetica Neue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Minimalist Coffee Presentation</dc:title>
  <dc:creator/>
  <cp:lastModifiedBy>Ning'</cp:lastModifiedBy>
  <cp:revision>6</cp:revision>
  <dcterms:created xsi:type="dcterms:W3CDTF">2025-01-16T23:48:45Z</dcterms:created>
  <dcterms:modified xsi:type="dcterms:W3CDTF">2025-01-16T23:48:45Z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DC9AF5AEFCE048BADD9A8967C27ABC74_43</vt:lpwstr>
  </property>
  <property fmtid="{D5CDD505-2E9C-101B-9397-08002B2CF9AE}" pid="3" name="KSOProductBuildVer">
    <vt:lpwstr>2052-6.13.2.8918</vt:lpwstr>
  </property>
</Properties>
</file>